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5" d="100"/>
          <a:sy n="85" d="100"/>
        </p:scale>
        <p:origin x="-78" y="-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1EDF1A-AF1B-4ED0-868B-2EB62EE8F0D0}" type="datetimeFigureOut">
              <a:rPr lang="en-US"/>
              <a:t>1/25/2016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06FA09-219C-4AF6-86C6-0294AE2C776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42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6FA09-219C-4AF6-86C6-0294AE2C7766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957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6FA09-219C-4AF6-86C6-0294AE2C7766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30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6FA09-219C-4AF6-86C6-0294AE2C7766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68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6FA09-219C-4AF6-86C6-0294AE2C7766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184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6FA09-219C-4AF6-86C6-0294AE2C7766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7417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6FA09-219C-4AF6-86C6-0294AE2C7766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816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Budget Committee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January 2016</a:t>
            </a:r>
            <a:endParaRPr lang="en-US" dirty="0"/>
          </a:p>
          <a:p>
            <a:r>
              <a:rPr lang="en-US"/>
              <a:t>John Lloyd, Chair Budget Committee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2015-16 University Budget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Originally scheduled for fall, postponed. </a:t>
            </a:r>
            <a:endParaRPr lang="en-US" dirty="0"/>
          </a:p>
          <a:p>
            <a:r>
              <a:rPr lang="en-US"/>
              <a:t>In attendance: President Coley, CFO Quillian, D. Labordo, M. Lopez. </a:t>
            </a:r>
            <a:endParaRPr lang="en-US" dirty="0"/>
          </a:p>
          <a:p>
            <a:r>
              <a:rPr lang="en-US"/>
              <a:t>Main takeaways:  </a:t>
            </a:r>
            <a:endParaRPr lang="en-US" dirty="0"/>
          </a:p>
          <a:p>
            <a:pPr lvl="1"/>
            <a:r>
              <a:rPr lang="en-US"/>
              <a:t>President and CFO are optimistic about CPP overall. </a:t>
            </a:r>
            <a:endParaRPr lang="en-US" dirty="0"/>
          </a:p>
          <a:p>
            <a:pPr lvl="1"/>
            <a:r>
              <a:rPr lang="en-US"/>
              <a:t>CPP is in better shape financially than many other CSUs. </a:t>
            </a:r>
            <a:endParaRPr lang="en-US" dirty="0"/>
          </a:p>
          <a:p>
            <a:pPr lvl="1"/>
            <a:r>
              <a:rPr lang="en-US"/>
              <a:t>However, CSU has a structural financial issue--and that means CPP too. </a:t>
            </a:r>
            <a:endParaRPr lang="en-US" dirty="0"/>
          </a:p>
          <a:p>
            <a:pPr lvl="1"/>
            <a:r>
              <a:rPr lang="en-US"/>
              <a:t>President continues close scrutiny of Campus budget "in the weeds."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289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CSU structural deficit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/>
              <a:t>Since 2008, CSU budget appropriations were cut by approx. $1B (out of approx. $6B total budget). </a:t>
            </a:r>
            <a:endParaRPr lang="en-US" dirty="0"/>
          </a:p>
          <a:p>
            <a:r>
              <a:rPr lang="en-US"/>
              <a:t>State legislature has replaced approx. $600M of the reduction, but CSU is educating more students than we were in 2008.  </a:t>
            </a:r>
            <a:endParaRPr lang="en-US" dirty="0"/>
          </a:p>
          <a:p>
            <a:r>
              <a:rPr lang="en-US"/>
              <a:t>No tuition increases are a condition of Governor's modest budget increases.  </a:t>
            </a:r>
            <a:endParaRPr lang="en-US" dirty="0"/>
          </a:p>
          <a:p>
            <a:r>
              <a:rPr lang="en-US"/>
              <a:t>Reserves have been used since 2008 to avoid massive layoffs, class cuts. </a:t>
            </a:r>
            <a:endParaRPr lang="en-US" dirty="0"/>
          </a:p>
          <a:p>
            <a:r>
              <a:rPr lang="en-US"/>
              <a:t>BoT requested, and Gov. funded reasonable increase, but not sufficient to meet all our operational needs. </a:t>
            </a:r>
            <a:endParaRPr lang="en-US" dirty="0"/>
          </a:p>
          <a:p>
            <a:r>
              <a:rPr lang="en-US"/>
              <a:t>Backlog of equipment, deferred maintenance, and construction. </a:t>
            </a:r>
            <a:endParaRPr lang="en-US" dirty="0"/>
          </a:p>
          <a:p>
            <a:r>
              <a:rPr lang="en-US"/>
              <a:t>Campuses now responsible for funding new construction out of operating budget (PPP?).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79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Campus Budget 2015-16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Base budget $268M (up from $251M 2014-15).  </a:t>
            </a:r>
            <a:endParaRPr lang="en-US" dirty="0"/>
          </a:p>
          <a:p>
            <a:pPr lvl="1"/>
            <a:r>
              <a:rPr lang="en-US"/>
              <a:t>Sources: </a:t>
            </a:r>
            <a:endParaRPr lang="en-US" dirty="0"/>
          </a:p>
          <a:p>
            <a:pPr lvl="2"/>
            <a:r>
              <a:rPr lang="en-US"/>
              <a:t>$121.5M General Fund </a:t>
            </a:r>
            <a:endParaRPr lang="en-US" dirty="0"/>
          </a:p>
          <a:p>
            <a:pPr lvl="2"/>
            <a:r>
              <a:rPr lang="en-US"/>
              <a:t>$121.5M Tuition Fees </a:t>
            </a:r>
            <a:endParaRPr lang="en-US" dirty="0"/>
          </a:p>
          <a:p>
            <a:pPr lvl="2"/>
            <a:r>
              <a:rPr lang="en-US"/>
              <a:t>$    7.8M Non-resident tuition</a:t>
            </a:r>
            <a:endParaRPr lang="en-US" dirty="0"/>
          </a:p>
          <a:p>
            <a:pPr lvl="2"/>
            <a:r>
              <a:rPr lang="en-US"/>
              <a:t>$  17.1M Other Fees </a:t>
            </a:r>
            <a:endParaRPr lang="en-US" dirty="0"/>
          </a:p>
          <a:p>
            <a:endParaRPr lang="en-US" dirty="0"/>
          </a:p>
          <a:p>
            <a:r>
              <a:rPr lang="en-US"/>
              <a:t>Non-Recurring (one time) budget: $54.9M  </a:t>
            </a:r>
            <a:endParaRPr lang="en-US" dirty="0"/>
          </a:p>
          <a:p>
            <a:r>
              <a:rPr lang="en-US"/>
              <a:t>Total Operating Budget: $322.9M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527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0567981"/>
              </p:ext>
            </p:extLst>
          </p:nvPr>
        </p:nvGraphicFramePr>
        <p:xfrm>
          <a:off x="1028294" y="202517"/>
          <a:ext cx="10280944" cy="6225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0236">
                  <a:extLst>
                    <a:ext uri="{9D8B030D-6E8A-4147-A177-3AD203B41FA5}">
                      <a16:colId xmlns:a16="http://schemas.microsoft.com/office/drawing/2014/main" xmlns="" val="1320965576"/>
                    </a:ext>
                  </a:extLst>
                </a:gridCol>
                <a:gridCol w="2570236">
                  <a:extLst>
                    <a:ext uri="{9D8B030D-6E8A-4147-A177-3AD203B41FA5}">
                      <a16:colId xmlns:a16="http://schemas.microsoft.com/office/drawing/2014/main" xmlns="" val="1567057720"/>
                    </a:ext>
                  </a:extLst>
                </a:gridCol>
                <a:gridCol w="2570236">
                  <a:extLst>
                    <a:ext uri="{9D8B030D-6E8A-4147-A177-3AD203B41FA5}">
                      <a16:colId xmlns:a16="http://schemas.microsoft.com/office/drawing/2014/main" xmlns="" val="3877992355"/>
                    </a:ext>
                  </a:extLst>
                </a:gridCol>
                <a:gridCol w="2570236">
                  <a:extLst>
                    <a:ext uri="{9D8B030D-6E8A-4147-A177-3AD203B41FA5}">
                      <a16:colId xmlns:a16="http://schemas.microsoft.com/office/drawing/2014/main" xmlns="" val="3373041201"/>
                    </a:ext>
                  </a:extLst>
                </a:gridCol>
              </a:tblGrid>
              <a:tr h="37346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Base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Non-Recurring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Total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42438017"/>
                  </a:ext>
                </a:extLst>
              </a:tr>
              <a:tr h="359637">
                <a:tc>
                  <a:txBody>
                    <a:bodyPr/>
                    <a:lstStyle/>
                    <a:p>
                      <a:r>
                        <a:rPr lang="en-US" b="1"/>
                        <a:t>Divisions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$150.1M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$22.4M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$172.5M 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69850781"/>
                  </a:ext>
                </a:extLst>
              </a:tr>
              <a:tr h="35963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42688797"/>
                  </a:ext>
                </a:extLst>
              </a:tr>
              <a:tr h="359637">
                <a:tc>
                  <a:txBody>
                    <a:bodyPr/>
                    <a:lstStyle/>
                    <a:p>
                      <a:r>
                        <a:rPr lang="en-US" b="1"/>
                        <a:t>Centrally Managed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$113.1M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$2.4M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$115.5M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0705742"/>
                  </a:ext>
                </a:extLst>
              </a:tr>
              <a:tr h="359637">
                <a:tc>
                  <a:txBody>
                    <a:bodyPr/>
                    <a:lstStyle/>
                    <a:p>
                      <a:r>
                        <a:rPr lang="en-US"/>
                        <a:t>Benefits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$65.8M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$394,088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$66.2M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77593545"/>
                  </a:ext>
                </a:extLst>
              </a:tr>
              <a:tr h="359637">
                <a:tc>
                  <a:txBody>
                    <a:bodyPr/>
                    <a:lstStyle/>
                    <a:p>
                      <a:r>
                        <a:rPr lang="en-US"/>
                        <a:t>Financial Aid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$32.1M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$1.5M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$33.5M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28507376"/>
                  </a:ext>
                </a:extLst>
              </a:tr>
              <a:tr h="359637">
                <a:tc>
                  <a:txBody>
                    <a:bodyPr/>
                    <a:lstStyle/>
                    <a:p>
                      <a:r>
                        <a:rPr lang="en-US"/>
                        <a:t>Risk Mgmt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$3.9M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$0.5M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$ 4.4M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2308507"/>
                  </a:ext>
                </a:extLst>
              </a:tr>
              <a:tr h="359637">
                <a:tc>
                  <a:txBody>
                    <a:bodyPr/>
                    <a:lstStyle/>
                    <a:p>
                      <a:r>
                        <a:rPr lang="en-US"/>
                        <a:t>Space Rental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$872,900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$872,900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63456752"/>
                  </a:ext>
                </a:extLst>
              </a:tr>
              <a:tr h="359637">
                <a:tc>
                  <a:txBody>
                    <a:bodyPr/>
                    <a:lstStyle/>
                    <a:p>
                      <a:r>
                        <a:rPr lang="en-US"/>
                        <a:t>Utilities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$10.4M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$29,331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$10.43M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52304767"/>
                  </a:ext>
                </a:extLst>
              </a:tr>
              <a:tr h="35963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1237269"/>
                  </a:ext>
                </a:extLst>
              </a:tr>
              <a:tr h="359637">
                <a:tc>
                  <a:txBody>
                    <a:bodyPr/>
                    <a:lstStyle/>
                    <a:p>
                      <a:r>
                        <a:rPr lang="en-US" b="1"/>
                        <a:t>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$4.8M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$30M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$34.8M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67779726"/>
                  </a:ext>
                </a:extLst>
              </a:tr>
              <a:tr h="359637">
                <a:tc>
                  <a:txBody>
                    <a:bodyPr/>
                    <a:lstStyle/>
                    <a:p>
                      <a:r>
                        <a:rPr lang="en-US"/>
                        <a:t>Designated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$2.2M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$13.3M (</a:t>
                      </a:r>
                      <a:r>
                        <a:rPr lang="en-US">
                          <a:solidFill>
                            <a:srgbClr val="C00000"/>
                          </a:solidFill>
                        </a:rPr>
                        <a:t>$5M SC</a:t>
                      </a:r>
                      <a:r>
                        <a:rPr lang="en-US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$15.5M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5260692"/>
                  </a:ext>
                </a:extLst>
              </a:tr>
              <a:tr h="359637">
                <a:tc>
                  <a:txBody>
                    <a:bodyPr/>
                    <a:lstStyle/>
                    <a:p>
                      <a:r>
                        <a:rPr lang="en-US"/>
                        <a:t>Unallocated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$573,645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$9.9M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$10.5M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0734997"/>
                  </a:ext>
                </a:extLst>
              </a:tr>
              <a:tr h="359637">
                <a:tc>
                  <a:txBody>
                    <a:bodyPr/>
                    <a:lstStyle/>
                    <a:p>
                      <a:r>
                        <a:rPr lang="en-US"/>
                        <a:t>Benefits Reserve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$3.9M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$3.9M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61873533"/>
                  </a:ext>
                </a:extLst>
              </a:tr>
              <a:tr h="359637">
                <a:tc>
                  <a:txBody>
                    <a:bodyPr/>
                    <a:lstStyle/>
                    <a:p>
                      <a:r>
                        <a:rPr lang="en-US"/>
                        <a:t>Campus Reserve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$2.0M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$3.0M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$5.0M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12339136"/>
                  </a:ext>
                </a:extLst>
              </a:tr>
              <a:tr h="35963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5112859"/>
                  </a:ext>
                </a:extLst>
              </a:tr>
              <a:tr h="359637">
                <a:tc>
                  <a:txBody>
                    <a:bodyPr/>
                    <a:lstStyle/>
                    <a:p>
                      <a:r>
                        <a:rPr lang="en-US" b="1"/>
                        <a:t>Total CPP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$268M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$54.9M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$322.9M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29705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5032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380861"/>
          </a:xfrm>
        </p:spPr>
        <p:txBody>
          <a:bodyPr/>
          <a:lstStyle/>
          <a:p>
            <a:r>
              <a:rPr lang="en-US"/>
              <a:t>Division Budgets</a:t>
            </a:r>
            <a:endParaRPr lang="en-US" dirty="0"/>
          </a:p>
        </p:txBody>
      </p:sp>
      <p:pic>
        <p:nvPicPr>
          <p:cNvPr id="5" name="Picture Placeholder 4" descr="Div_budget_pie2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2404" r="2404"/>
          <a:stretch>
            <a:fillRect/>
          </a:stretch>
        </p:blipFill>
        <p:spPr>
          <a:xfrm>
            <a:off x="5270923" y="987425"/>
            <a:ext cx="6084465" cy="487362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07708" cy="381158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/>
              <a:t>President  $1.6M ($1.5M base)</a:t>
            </a:r>
            <a:r>
              <a:rPr lang="en-US"/>
              <a:t>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/>
              <a:t>Academic Affairs  $105.4M</a:t>
            </a:r>
            <a:r>
              <a:rPr lang="en-US"/>
              <a:t> ($93M)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/>
              <a:t>Admin. Affairs  $21.4M ($16.4M)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/>
              <a:t>IT  $13.2M ($12.6M) </a:t>
            </a:r>
            <a:r>
              <a:rPr lang="en-US"/>
              <a:t>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/>
              <a:t>Student Affairs  $26.1M ($22.9M) </a:t>
            </a:r>
            <a:r>
              <a:rPr lang="en-US"/>
              <a:t>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/>
              <a:t>Advancement  $4.8M ($3.7M) </a:t>
            </a:r>
            <a:r>
              <a:rPr lang="en-US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974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407</Words>
  <Application>Microsoft Office PowerPoint</Application>
  <PresentationFormat>Custom</PresentationFormat>
  <Paragraphs>95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Budget Committee Report</vt:lpstr>
      <vt:lpstr>2015-16 University Budget Overview</vt:lpstr>
      <vt:lpstr>CSU structural deficit</vt:lpstr>
      <vt:lpstr>Campus Budget 2015-16 </vt:lpstr>
      <vt:lpstr>PowerPoint Presentation</vt:lpstr>
      <vt:lpstr>Division Budgets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Valerie Otto</dc:creator>
  <cp:lastModifiedBy>Valerie D Otto</cp:lastModifiedBy>
  <cp:revision>8</cp:revision>
  <dcterms:created xsi:type="dcterms:W3CDTF">2013-07-15T20:26:40Z</dcterms:created>
  <dcterms:modified xsi:type="dcterms:W3CDTF">2016-01-25T16:13:27Z</dcterms:modified>
</cp:coreProperties>
</file>